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oboto"/>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5.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7061df1289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061df1289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7061df1289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061df1289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7061df1289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061df1289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Core processes: primary activities, support activity </a:t>
            </a:r>
            <a:endParaRPr/>
          </a:p>
          <a:p>
            <a:pPr indent="0" lvl="0" marL="0" rtl="0" algn="l">
              <a:spcBef>
                <a:spcPts val="0"/>
              </a:spcBef>
              <a:spcAft>
                <a:spcPts val="0"/>
              </a:spcAft>
              <a:buNone/>
            </a:pPr>
            <a:r>
              <a:rPr lang="en"/>
              <a:t>Experienced medical care staff: all doctors have received </a:t>
            </a:r>
            <a:r>
              <a:rPr lang="en"/>
              <a:t>specialized</a:t>
            </a:r>
            <a:r>
              <a:rPr lang="en"/>
              <a:t> </a:t>
            </a:r>
            <a:r>
              <a:rPr lang="en"/>
              <a:t>training</a:t>
            </a:r>
            <a:r>
              <a:rPr lang="en"/>
              <a:t> in the practice of Ayurveda for at least 6 years. Other staffs (nurses, attendants…) are also well-trained.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copy pasted my notes for slides 2 and 3 on them, we dont need to use them I thought I would just share regardless.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7061df1289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061df1289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 probably wants some visuals </a:t>
            </a:r>
            <a:endParaRPr/>
          </a:p>
          <a:p>
            <a:pPr indent="0" lvl="0" marL="0" rtl="0" algn="l">
              <a:spcBef>
                <a:spcPts val="0"/>
              </a:spcBef>
              <a:spcAft>
                <a:spcPts val="0"/>
              </a:spcAft>
              <a:buNone/>
            </a:pPr>
            <a:r>
              <a:rPr lang="en"/>
              <a:t>Sounds good can you fix case summary?? It looks messy </a:t>
            </a:r>
            <a:endParaRPr/>
          </a:p>
          <a:p>
            <a:pPr indent="0" lvl="0" marL="0" rtl="0" algn="l">
              <a:spcBef>
                <a:spcPts val="0"/>
              </a:spcBef>
              <a:spcAft>
                <a:spcPts val="0"/>
              </a:spcAft>
              <a:buNone/>
            </a:pPr>
            <a:r>
              <a:rPr lang="en"/>
              <a:t>I can fix this slide with weaknesses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7061df1289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061df1289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3"/>
          <p:cNvSpPr txBox="1"/>
          <p:nvPr>
            <p:ph type="title"/>
          </p:nvPr>
        </p:nvSpPr>
        <p:spPr>
          <a:xfrm>
            <a:off x="311700" y="23117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Times New Roman"/>
                <a:ea typeface="Times New Roman"/>
                <a:cs typeface="Times New Roman"/>
                <a:sym typeface="Times New Roman"/>
              </a:rPr>
              <a:t>Navinna Ayurveda Hospital Case: Case Summary</a:t>
            </a:r>
            <a:endParaRPr sz="2400">
              <a:latin typeface="Times New Roman"/>
              <a:ea typeface="Times New Roman"/>
              <a:cs typeface="Times New Roman"/>
              <a:sym typeface="Times New Roman"/>
            </a:endParaRPr>
          </a:p>
        </p:txBody>
      </p:sp>
      <p:sp>
        <p:nvSpPr>
          <p:cNvPr id="86" name="Google Shape;86;p13"/>
          <p:cNvSpPr txBox="1"/>
          <p:nvPr>
            <p:ph idx="1" type="body"/>
          </p:nvPr>
        </p:nvSpPr>
        <p:spPr>
          <a:xfrm>
            <a:off x="383225" y="838975"/>
            <a:ext cx="6259200" cy="2979300"/>
          </a:xfrm>
          <a:prstGeom prst="rect">
            <a:avLst/>
          </a:prstGeom>
        </p:spPr>
        <p:txBody>
          <a:bodyPr anchorCtr="0" anchor="t" bIns="91425" lIns="91425" spcFirstLastPara="1" rIns="91425" wrap="square" tIns="91425">
            <a:noAutofit/>
          </a:bodyPr>
          <a:lstStyle/>
          <a:p>
            <a:pPr indent="-304800" lvl="0" marL="457200" rtl="0" algn="l">
              <a:spcBef>
                <a:spcPts val="1000"/>
              </a:spcBef>
              <a:spcAft>
                <a:spcPts val="0"/>
              </a:spcAft>
              <a:buSzPts val="1200"/>
              <a:buFont typeface="Times New Roman"/>
              <a:buChar char="●"/>
            </a:pPr>
            <a:r>
              <a:rPr lang="en" sz="1200">
                <a:solidFill>
                  <a:srgbClr val="404040"/>
                </a:solidFill>
                <a:latin typeface="Times New Roman"/>
                <a:ea typeface="Times New Roman"/>
                <a:cs typeface="Times New Roman"/>
                <a:sym typeface="Times New Roman"/>
              </a:rPr>
              <a:t>Ayurveda, medicine that stems from religion and ritual, and Allopathy, Western medicine, are seen as alternate forms of medication in present day Sri Lanka</a:t>
            </a:r>
            <a:endParaRPr sz="1200">
              <a:solidFill>
                <a:srgbClr val="404040"/>
              </a:solidFill>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n" sz="1200">
                <a:solidFill>
                  <a:srgbClr val="404040"/>
                </a:solidFill>
                <a:latin typeface="Times New Roman"/>
                <a:ea typeface="Times New Roman"/>
                <a:cs typeface="Times New Roman"/>
                <a:sym typeface="Times New Roman"/>
              </a:rPr>
              <a:t>Founded in 1962, Navinna is largest Ayurveda hospital in Sri Lanka, encompassing 125 personnel.</a:t>
            </a:r>
            <a:endParaRPr sz="1200">
              <a:solidFill>
                <a:srgbClr val="404040"/>
              </a:solidFill>
              <a:latin typeface="Times New Roman"/>
              <a:ea typeface="Times New Roman"/>
              <a:cs typeface="Times New Roman"/>
              <a:sym typeface="Times New Roman"/>
            </a:endParaRPr>
          </a:p>
          <a:p>
            <a:pPr indent="-304800" lvl="1" marL="914400" rtl="0" algn="l">
              <a:spcBef>
                <a:spcPts val="0"/>
              </a:spcBef>
              <a:spcAft>
                <a:spcPts val="0"/>
              </a:spcAft>
              <a:buClr>
                <a:srgbClr val="404040"/>
              </a:buClr>
              <a:buSzPts val="1200"/>
              <a:buFont typeface="Times New Roman"/>
              <a:buChar char="○"/>
            </a:pPr>
            <a:r>
              <a:rPr lang="en" sz="1200">
                <a:solidFill>
                  <a:srgbClr val="404040"/>
                </a:solidFill>
                <a:latin typeface="Times New Roman"/>
                <a:ea typeface="Times New Roman"/>
                <a:cs typeface="Times New Roman"/>
                <a:sym typeface="Times New Roman"/>
              </a:rPr>
              <a:t>This includes 31 doctors, 8 nurses, 15 ward attendants, 5 kitchen staff. </a:t>
            </a:r>
            <a:endParaRPr sz="1200">
              <a:solidFill>
                <a:srgbClr val="404040"/>
              </a:solidFill>
              <a:latin typeface="Times New Roman"/>
              <a:ea typeface="Times New Roman"/>
              <a:cs typeface="Times New Roman"/>
              <a:sym typeface="Times New Roman"/>
            </a:endParaRPr>
          </a:p>
          <a:p>
            <a:pPr indent="-304800" lvl="1" marL="914400" rtl="0" algn="l">
              <a:spcBef>
                <a:spcPts val="0"/>
              </a:spcBef>
              <a:spcAft>
                <a:spcPts val="0"/>
              </a:spcAft>
              <a:buSzPts val="1200"/>
              <a:buFont typeface="Times New Roman"/>
              <a:buChar char="○"/>
            </a:pPr>
            <a:r>
              <a:rPr lang="en" sz="1200">
                <a:solidFill>
                  <a:srgbClr val="404040"/>
                </a:solidFill>
                <a:latin typeface="Times New Roman"/>
                <a:ea typeface="Times New Roman"/>
                <a:cs typeface="Times New Roman"/>
                <a:sym typeface="Times New Roman"/>
              </a:rPr>
              <a:t>Mission: national leader of Ayurveda research</a:t>
            </a:r>
            <a:endParaRPr sz="1200">
              <a:solidFill>
                <a:srgbClr val="404040"/>
              </a:solidFill>
              <a:latin typeface="Times New Roman"/>
              <a:ea typeface="Times New Roman"/>
              <a:cs typeface="Times New Roman"/>
              <a:sym typeface="Times New Roman"/>
            </a:endParaRPr>
          </a:p>
          <a:p>
            <a:pPr indent="-304800" lvl="1" marL="914400" rtl="0" algn="l">
              <a:spcBef>
                <a:spcPts val="0"/>
              </a:spcBef>
              <a:spcAft>
                <a:spcPts val="0"/>
              </a:spcAft>
              <a:buSzPts val="1200"/>
              <a:buFont typeface="Times New Roman"/>
              <a:buChar char="○"/>
            </a:pPr>
            <a:r>
              <a:rPr lang="en" sz="1200">
                <a:solidFill>
                  <a:srgbClr val="404040"/>
                </a:solidFill>
                <a:latin typeface="Times New Roman"/>
                <a:ea typeface="Times New Roman"/>
                <a:cs typeface="Times New Roman"/>
                <a:sym typeface="Times New Roman"/>
              </a:rPr>
              <a:t>Goals: improve the contribution of Ayurvedic medicine to patient well-being</a:t>
            </a:r>
            <a:endParaRPr sz="1200">
              <a:solidFill>
                <a:srgbClr val="404040"/>
              </a:solidFill>
              <a:latin typeface="Times New Roman"/>
              <a:ea typeface="Times New Roman"/>
              <a:cs typeface="Times New Roman"/>
              <a:sym typeface="Times New Roman"/>
            </a:endParaRPr>
          </a:p>
          <a:p>
            <a:pPr indent="-304800" lvl="1" marL="914400" rtl="0" algn="l">
              <a:spcBef>
                <a:spcPts val="0"/>
              </a:spcBef>
              <a:spcAft>
                <a:spcPts val="0"/>
              </a:spcAft>
              <a:buClr>
                <a:srgbClr val="404040"/>
              </a:buClr>
              <a:buSzPts val="1200"/>
              <a:buFont typeface="Times New Roman"/>
              <a:buChar char="○"/>
            </a:pPr>
            <a:r>
              <a:rPr lang="en" sz="1200">
                <a:solidFill>
                  <a:srgbClr val="404040"/>
                </a:solidFill>
                <a:latin typeface="Times New Roman"/>
                <a:ea typeface="Times New Roman"/>
                <a:cs typeface="Times New Roman"/>
                <a:sym typeface="Times New Roman"/>
              </a:rPr>
              <a:t>Services: In-house treatment, out-patient treatment, clinics</a:t>
            </a:r>
            <a:endParaRPr sz="1200">
              <a:solidFill>
                <a:srgbClr val="404040"/>
              </a:solidFill>
              <a:latin typeface="Times New Roman"/>
              <a:ea typeface="Times New Roman"/>
              <a:cs typeface="Times New Roman"/>
              <a:sym typeface="Times New Roman"/>
            </a:endParaRPr>
          </a:p>
          <a:p>
            <a:pPr indent="-304800" lvl="0" marL="457200" rtl="0" algn="l">
              <a:spcBef>
                <a:spcPts val="0"/>
              </a:spcBef>
              <a:spcAft>
                <a:spcPts val="0"/>
              </a:spcAft>
              <a:buClr>
                <a:srgbClr val="404040"/>
              </a:buClr>
              <a:buSzPts val="1200"/>
              <a:buFont typeface="Times New Roman"/>
              <a:buChar char="●"/>
            </a:pPr>
            <a:r>
              <a:rPr lang="en" sz="1200">
                <a:solidFill>
                  <a:srgbClr val="404040"/>
                </a:solidFill>
                <a:latin typeface="Times New Roman"/>
                <a:ea typeface="Times New Roman"/>
                <a:cs typeface="Times New Roman"/>
                <a:sym typeface="Times New Roman"/>
              </a:rPr>
              <a:t>Staff:</a:t>
            </a:r>
            <a:endParaRPr sz="1200">
              <a:solidFill>
                <a:srgbClr val="404040"/>
              </a:solidFill>
              <a:latin typeface="Times New Roman"/>
              <a:ea typeface="Times New Roman"/>
              <a:cs typeface="Times New Roman"/>
              <a:sym typeface="Times New Roman"/>
            </a:endParaRPr>
          </a:p>
          <a:p>
            <a:pPr indent="-304800" lvl="1" marL="914400" rtl="0" algn="l">
              <a:spcBef>
                <a:spcPts val="0"/>
              </a:spcBef>
              <a:spcAft>
                <a:spcPts val="0"/>
              </a:spcAft>
              <a:buClr>
                <a:srgbClr val="404040"/>
              </a:buClr>
              <a:buSzPts val="1200"/>
              <a:buFont typeface="Times New Roman"/>
              <a:buChar char="○"/>
            </a:pPr>
            <a:r>
              <a:rPr lang="en" sz="1200">
                <a:solidFill>
                  <a:srgbClr val="404040"/>
                </a:solidFill>
                <a:latin typeface="Times New Roman"/>
                <a:ea typeface="Times New Roman"/>
                <a:cs typeface="Times New Roman"/>
                <a:sym typeface="Times New Roman"/>
              </a:rPr>
              <a:t>Doctors: received specialized training in the practice of Ayurveda for at least 6 years</a:t>
            </a:r>
            <a:endParaRPr sz="1200">
              <a:solidFill>
                <a:srgbClr val="404040"/>
              </a:solidFill>
              <a:latin typeface="Times New Roman"/>
              <a:ea typeface="Times New Roman"/>
              <a:cs typeface="Times New Roman"/>
              <a:sym typeface="Times New Roman"/>
            </a:endParaRPr>
          </a:p>
          <a:p>
            <a:pPr indent="-304800" lvl="1" marL="914400" rtl="0" algn="l">
              <a:spcBef>
                <a:spcPts val="0"/>
              </a:spcBef>
              <a:spcAft>
                <a:spcPts val="0"/>
              </a:spcAft>
              <a:buClr>
                <a:srgbClr val="404040"/>
              </a:buClr>
              <a:buSzPts val="1200"/>
              <a:buFont typeface="Times New Roman"/>
              <a:buChar char="○"/>
            </a:pPr>
            <a:r>
              <a:rPr lang="en" sz="1200">
                <a:solidFill>
                  <a:srgbClr val="404040"/>
                </a:solidFill>
                <a:latin typeface="Times New Roman"/>
                <a:ea typeface="Times New Roman"/>
                <a:cs typeface="Times New Roman"/>
                <a:sym typeface="Times New Roman"/>
              </a:rPr>
              <a:t>Nurses, Attendants, Pharmacists, etc: undergone special training on Ayurveda</a:t>
            </a:r>
            <a:endParaRPr sz="1200">
              <a:solidFill>
                <a:srgbClr val="404040"/>
              </a:solidFill>
              <a:latin typeface="Times New Roman"/>
              <a:ea typeface="Times New Roman"/>
              <a:cs typeface="Times New Roman"/>
              <a:sym typeface="Times New Roman"/>
            </a:endParaRPr>
          </a:p>
          <a:p>
            <a:pPr indent="-304800" lvl="0" marL="457200" rtl="0" algn="l">
              <a:spcBef>
                <a:spcPts val="0"/>
              </a:spcBef>
              <a:spcAft>
                <a:spcPts val="0"/>
              </a:spcAft>
              <a:buClr>
                <a:srgbClr val="404040"/>
              </a:buClr>
              <a:buSzPts val="1200"/>
              <a:buFont typeface="Times New Roman"/>
              <a:buChar char="●"/>
            </a:pPr>
            <a:r>
              <a:rPr lang="en" sz="1200">
                <a:solidFill>
                  <a:srgbClr val="404040"/>
                </a:solidFill>
                <a:latin typeface="Times New Roman"/>
                <a:ea typeface="Times New Roman"/>
                <a:cs typeface="Times New Roman"/>
                <a:sym typeface="Times New Roman"/>
              </a:rPr>
              <a:t>Main problems:</a:t>
            </a:r>
            <a:endParaRPr sz="1200">
              <a:solidFill>
                <a:srgbClr val="404040"/>
              </a:solidFill>
              <a:latin typeface="Times New Roman"/>
              <a:ea typeface="Times New Roman"/>
              <a:cs typeface="Times New Roman"/>
              <a:sym typeface="Times New Roman"/>
            </a:endParaRPr>
          </a:p>
          <a:p>
            <a:pPr indent="-304800" lvl="1" marL="914400" rtl="0" algn="l">
              <a:spcBef>
                <a:spcPts val="0"/>
              </a:spcBef>
              <a:spcAft>
                <a:spcPts val="0"/>
              </a:spcAft>
              <a:buClr>
                <a:srgbClr val="404040"/>
              </a:buClr>
              <a:buSzPts val="1200"/>
              <a:buFont typeface="Times New Roman"/>
              <a:buChar char="○"/>
            </a:pPr>
            <a:r>
              <a:rPr lang="en" sz="1200">
                <a:solidFill>
                  <a:srgbClr val="404040"/>
                </a:solidFill>
                <a:latin typeface="Times New Roman"/>
                <a:ea typeface="Times New Roman"/>
                <a:cs typeface="Times New Roman"/>
                <a:sym typeface="Times New Roman"/>
              </a:rPr>
              <a:t>Severe shortage of qualified staff.</a:t>
            </a:r>
            <a:endParaRPr sz="1200">
              <a:solidFill>
                <a:srgbClr val="404040"/>
              </a:solidFill>
              <a:latin typeface="Times New Roman"/>
              <a:ea typeface="Times New Roman"/>
              <a:cs typeface="Times New Roman"/>
              <a:sym typeface="Times New Roman"/>
            </a:endParaRPr>
          </a:p>
          <a:p>
            <a:pPr indent="-304800" lvl="1" marL="914400" rtl="0" algn="l">
              <a:spcBef>
                <a:spcPts val="0"/>
              </a:spcBef>
              <a:spcAft>
                <a:spcPts val="0"/>
              </a:spcAft>
              <a:buClr>
                <a:srgbClr val="404040"/>
              </a:buClr>
              <a:buSzPts val="1200"/>
              <a:buFont typeface="Times New Roman"/>
              <a:buChar char="○"/>
            </a:pPr>
            <a:r>
              <a:rPr lang="en" sz="1200">
                <a:solidFill>
                  <a:srgbClr val="404040"/>
                </a:solidFill>
                <a:latin typeface="Times New Roman"/>
                <a:ea typeface="Times New Roman"/>
                <a:cs typeface="Times New Roman"/>
                <a:sym typeface="Times New Roman"/>
              </a:rPr>
              <a:t>Exorbitant wait times for patients, which leads to errors in processes by doctors and nurses, which could lead to a bad reputation.</a:t>
            </a:r>
            <a:endParaRPr sz="1200">
              <a:solidFill>
                <a:srgbClr val="404040"/>
              </a:solidFill>
              <a:latin typeface="Times New Roman"/>
              <a:ea typeface="Times New Roman"/>
              <a:cs typeface="Times New Roman"/>
              <a:sym typeface="Times New Roman"/>
            </a:endParaRPr>
          </a:p>
          <a:p>
            <a:pPr indent="-304800" lvl="1" marL="914400" rtl="0" algn="l">
              <a:spcBef>
                <a:spcPts val="0"/>
              </a:spcBef>
              <a:spcAft>
                <a:spcPts val="0"/>
              </a:spcAft>
              <a:buClr>
                <a:srgbClr val="404040"/>
              </a:buClr>
              <a:buSzPts val="1200"/>
              <a:buFont typeface="Times New Roman"/>
              <a:buChar char="○"/>
            </a:pPr>
            <a:r>
              <a:rPr lang="en" sz="1200">
                <a:solidFill>
                  <a:srgbClr val="404040"/>
                </a:solidFill>
                <a:latin typeface="Times New Roman"/>
                <a:ea typeface="Times New Roman"/>
                <a:cs typeface="Times New Roman"/>
                <a:sym typeface="Times New Roman"/>
              </a:rPr>
              <a:t>Need for proper formalization, documentation of business processes</a:t>
            </a:r>
            <a:endParaRPr sz="1200">
              <a:solidFill>
                <a:srgbClr val="404040"/>
              </a:solidFill>
              <a:latin typeface="Times New Roman"/>
              <a:ea typeface="Times New Roman"/>
              <a:cs typeface="Times New Roman"/>
              <a:sym typeface="Times New Roman"/>
            </a:endParaRPr>
          </a:p>
          <a:p>
            <a:pPr indent="0" lvl="0" marL="0" rtl="0" algn="l">
              <a:spcBef>
                <a:spcPts val="0"/>
              </a:spcBef>
              <a:spcAft>
                <a:spcPts val="1600"/>
              </a:spcAft>
              <a:buNone/>
            </a:pPr>
            <a:r>
              <a:t/>
            </a:r>
            <a:endParaRPr sz="1400">
              <a:latin typeface="Times New Roman"/>
              <a:ea typeface="Times New Roman"/>
              <a:cs typeface="Times New Roman"/>
              <a:sym typeface="Times New Roman"/>
            </a:endParaRPr>
          </a:p>
        </p:txBody>
      </p:sp>
      <p:pic>
        <p:nvPicPr>
          <p:cNvPr id="87" name="Google Shape;87;p13"/>
          <p:cNvPicPr preferRelativeResize="0"/>
          <p:nvPr/>
        </p:nvPicPr>
        <p:blipFill>
          <a:blip r:embed="rId3">
            <a:alphaModFix/>
          </a:blip>
          <a:stretch>
            <a:fillRect/>
          </a:stretch>
        </p:blipFill>
        <p:spPr>
          <a:xfrm>
            <a:off x="7318050" y="1186350"/>
            <a:ext cx="1388050" cy="1956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p:nvPr/>
        </p:nvSpPr>
        <p:spPr>
          <a:xfrm>
            <a:off x="-406350" y="0"/>
            <a:ext cx="49782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txBox="1"/>
          <p:nvPr>
            <p:ph type="title"/>
          </p:nvPr>
        </p:nvSpPr>
        <p:spPr>
          <a:xfrm>
            <a:off x="544000" y="464625"/>
            <a:ext cx="3582000" cy="499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Times New Roman"/>
                <a:ea typeface="Times New Roman"/>
                <a:cs typeface="Times New Roman"/>
                <a:sym typeface="Times New Roman"/>
              </a:rPr>
              <a:t>Main Goals of Process </a:t>
            </a:r>
            <a:endParaRPr sz="2400">
              <a:solidFill>
                <a:srgbClr val="FFFFFF"/>
              </a:solidFill>
              <a:latin typeface="Times New Roman"/>
              <a:ea typeface="Times New Roman"/>
              <a:cs typeface="Times New Roman"/>
              <a:sym typeface="Times New Roman"/>
            </a:endParaRPr>
          </a:p>
        </p:txBody>
      </p:sp>
      <p:sp>
        <p:nvSpPr>
          <p:cNvPr id="94" name="Google Shape;94;p14"/>
          <p:cNvSpPr txBox="1"/>
          <p:nvPr>
            <p:ph idx="1" type="body"/>
          </p:nvPr>
        </p:nvSpPr>
        <p:spPr>
          <a:xfrm>
            <a:off x="4922050" y="1087300"/>
            <a:ext cx="3893100" cy="33468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Font typeface="Times New Roman"/>
              <a:buChar char="●"/>
            </a:pPr>
            <a:r>
              <a:rPr lang="en">
                <a:solidFill>
                  <a:srgbClr val="404040"/>
                </a:solidFill>
                <a:latin typeface="Times New Roman"/>
                <a:ea typeface="Times New Roman"/>
                <a:cs typeface="Times New Roman"/>
                <a:sym typeface="Times New Roman"/>
              </a:rPr>
              <a:t>Patients and their legal guardians.</a:t>
            </a:r>
            <a:endParaRPr>
              <a:solidFill>
                <a:srgbClr val="404040"/>
              </a:solidFill>
              <a:latin typeface="Times New Roman"/>
              <a:ea typeface="Times New Roman"/>
              <a:cs typeface="Times New Roman"/>
              <a:sym typeface="Times New Roman"/>
            </a:endParaRPr>
          </a:p>
          <a:p>
            <a:pPr indent="-317500" lvl="0" marL="457200" marR="0" rtl="0" algn="l">
              <a:lnSpc>
                <a:spcPct val="115000"/>
              </a:lnSpc>
              <a:spcBef>
                <a:spcPts val="0"/>
              </a:spcBef>
              <a:spcAft>
                <a:spcPts val="0"/>
              </a:spcAft>
              <a:buSzPts val="1400"/>
              <a:buFont typeface="Times New Roman"/>
              <a:buChar char="●"/>
            </a:pPr>
            <a:r>
              <a:rPr lang="en">
                <a:solidFill>
                  <a:srgbClr val="404040"/>
                </a:solidFill>
                <a:latin typeface="Times New Roman"/>
                <a:ea typeface="Times New Roman"/>
                <a:cs typeface="Times New Roman"/>
                <a:sym typeface="Times New Roman"/>
              </a:rPr>
              <a:t>Hospital Employees</a:t>
            </a:r>
            <a:endParaRPr>
              <a:solidFill>
                <a:srgbClr val="404040"/>
              </a:solidFill>
              <a:latin typeface="Times New Roman"/>
              <a:ea typeface="Times New Roman"/>
              <a:cs typeface="Times New Roman"/>
              <a:sym typeface="Times New Roman"/>
            </a:endParaRPr>
          </a:p>
          <a:p>
            <a:pPr indent="-317500" lvl="1" marL="914400" rtl="0" algn="l">
              <a:lnSpc>
                <a:spcPct val="100000"/>
              </a:lnSpc>
              <a:spcBef>
                <a:spcPts val="0"/>
              </a:spcBef>
              <a:spcAft>
                <a:spcPts val="0"/>
              </a:spcAft>
              <a:buClr>
                <a:srgbClr val="000000"/>
              </a:buClr>
              <a:buSzPts val="1400"/>
              <a:buFont typeface="Times New Roman"/>
              <a:buChar char="○"/>
            </a:pPr>
            <a:r>
              <a:rPr lang="en" sz="1400">
                <a:solidFill>
                  <a:srgbClr val="404040"/>
                </a:solidFill>
                <a:latin typeface="Times New Roman"/>
                <a:ea typeface="Times New Roman"/>
                <a:cs typeface="Times New Roman"/>
                <a:sym typeface="Times New Roman"/>
              </a:rPr>
              <a:t>Doctors, Nurses, Ward Attendants, Kitchen Staff, etc. </a:t>
            </a:r>
            <a:endParaRPr sz="1400">
              <a:solidFill>
                <a:srgbClr val="404040"/>
              </a:solidFill>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solidFill>
                  <a:srgbClr val="404040"/>
                </a:solidFill>
                <a:latin typeface="Times New Roman"/>
                <a:ea typeface="Times New Roman"/>
                <a:cs typeface="Times New Roman"/>
                <a:sym typeface="Times New Roman"/>
              </a:rPr>
              <a:t>The Ministry of Health and Indigenous Medicine of Sri Lanka. </a:t>
            </a:r>
            <a:endParaRPr>
              <a:solidFill>
                <a:srgbClr val="404040"/>
              </a:solidFill>
              <a:latin typeface="Times New Roman"/>
              <a:ea typeface="Times New Roman"/>
              <a:cs typeface="Times New Roman"/>
              <a:sym typeface="Times New Roman"/>
            </a:endParaRPr>
          </a:p>
          <a:p>
            <a:pPr indent="-317500" lvl="1" marL="914400" rtl="0" algn="l">
              <a:lnSpc>
                <a:spcPct val="100000"/>
              </a:lnSpc>
              <a:spcBef>
                <a:spcPts val="1000"/>
              </a:spcBef>
              <a:spcAft>
                <a:spcPts val="0"/>
              </a:spcAft>
              <a:buClr>
                <a:srgbClr val="000000"/>
              </a:buClr>
              <a:buSzPts val="1400"/>
              <a:buFont typeface="Times New Roman"/>
              <a:buChar char="○"/>
            </a:pPr>
            <a:r>
              <a:rPr lang="en" sz="1400">
                <a:solidFill>
                  <a:srgbClr val="404040"/>
                </a:solidFill>
                <a:latin typeface="Times New Roman"/>
                <a:ea typeface="Times New Roman"/>
                <a:cs typeface="Times New Roman"/>
                <a:sym typeface="Times New Roman"/>
              </a:rPr>
              <a:t>Under the direct purview of the Department of Ayurveda. </a:t>
            </a:r>
            <a:endParaRPr sz="1400">
              <a:solidFill>
                <a:srgbClr val="404040"/>
              </a:solidFill>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solidFill>
                  <a:srgbClr val="404040"/>
                </a:solidFill>
                <a:latin typeface="Times New Roman"/>
                <a:ea typeface="Times New Roman"/>
                <a:cs typeface="Times New Roman"/>
                <a:sym typeface="Times New Roman"/>
              </a:rPr>
              <a:t>Pharmacies and IDD</a:t>
            </a:r>
            <a:endParaRPr>
              <a:solidFill>
                <a:srgbClr val="404040"/>
              </a:solidFill>
              <a:latin typeface="Times New Roman"/>
              <a:ea typeface="Times New Roman"/>
              <a:cs typeface="Times New Roman"/>
              <a:sym typeface="Times New Roman"/>
            </a:endParaRPr>
          </a:p>
          <a:p>
            <a:pPr indent="-317500" lvl="1" marL="914400" rtl="0" algn="l">
              <a:lnSpc>
                <a:spcPct val="100000"/>
              </a:lnSpc>
              <a:spcBef>
                <a:spcPts val="1000"/>
              </a:spcBef>
              <a:spcAft>
                <a:spcPts val="0"/>
              </a:spcAft>
              <a:buClr>
                <a:srgbClr val="000000"/>
              </a:buClr>
              <a:buSzPts val="1400"/>
              <a:buFont typeface="Times New Roman"/>
              <a:buChar char="○"/>
            </a:pPr>
            <a:r>
              <a:rPr lang="en" sz="1400">
                <a:solidFill>
                  <a:srgbClr val="404040"/>
                </a:solidFill>
                <a:latin typeface="Times New Roman"/>
                <a:ea typeface="Times New Roman"/>
                <a:cs typeface="Times New Roman"/>
                <a:sym typeface="Times New Roman"/>
              </a:rPr>
              <a:t>The entities that provide medication for these patients.</a:t>
            </a:r>
            <a:endParaRPr sz="1400">
              <a:solidFill>
                <a:srgbClr val="404040"/>
              </a:solidFill>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solidFill>
                  <a:srgbClr val="404040"/>
                </a:solidFill>
                <a:latin typeface="Times New Roman"/>
                <a:ea typeface="Times New Roman"/>
                <a:cs typeface="Times New Roman"/>
                <a:sym typeface="Times New Roman"/>
              </a:rPr>
              <a:t>Researchers of Ayurvedic Medication</a:t>
            </a:r>
            <a:endParaRPr>
              <a:solidFill>
                <a:srgbClr val="404040"/>
              </a:solidFill>
              <a:latin typeface="Times New Roman"/>
              <a:ea typeface="Times New Roman"/>
              <a:cs typeface="Times New Roman"/>
              <a:sym typeface="Times New Roman"/>
            </a:endParaRPr>
          </a:p>
          <a:p>
            <a:pPr indent="0" lvl="0" marL="0" rtl="0" algn="l">
              <a:lnSpc>
                <a:spcPct val="100000"/>
              </a:lnSpc>
              <a:spcBef>
                <a:spcPts val="1000"/>
              </a:spcBef>
              <a:spcAft>
                <a:spcPts val="0"/>
              </a:spcAft>
              <a:buNone/>
            </a:pPr>
            <a:r>
              <a:t/>
            </a:r>
            <a:endParaRPr>
              <a:solidFill>
                <a:srgbClr val="404040"/>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404040"/>
              </a:solidFill>
              <a:latin typeface="Times New Roman"/>
              <a:ea typeface="Times New Roman"/>
              <a:cs typeface="Times New Roman"/>
              <a:sym typeface="Times New Roman"/>
            </a:endParaRPr>
          </a:p>
          <a:p>
            <a:pPr indent="0" lvl="0" marL="457200" rtl="0" algn="l">
              <a:spcBef>
                <a:spcPts val="1600"/>
              </a:spcBef>
              <a:spcAft>
                <a:spcPts val="1600"/>
              </a:spcAft>
              <a:buNone/>
            </a:pPr>
            <a:r>
              <a:t/>
            </a:r>
            <a:endParaRPr>
              <a:solidFill>
                <a:srgbClr val="404040"/>
              </a:solidFill>
              <a:latin typeface="Times New Roman"/>
              <a:ea typeface="Times New Roman"/>
              <a:cs typeface="Times New Roman"/>
              <a:sym typeface="Times New Roman"/>
            </a:endParaRPr>
          </a:p>
        </p:txBody>
      </p:sp>
      <p:sp>
        <p:nvSpPr>
          <p:cNvPr id="95" name="Google Shape;95;p14"/>
          <p:cNvSpPr txBox="1"/>
          <p:nvPr>
            <p:ph type="title"/>
          </p:nvPr>
        </p:nvSpPr>
        <p:spPr>
          <a:xfrm>
            <a:off x="4922050" y="464625"/>
            <a:ext cx="3582000" cy="4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Times New Roman"/>
                <a:ea typeface="Times New Roman"/>
                <a:cs typeface="Times New Roman"/>
                <a:sym typeface="Times New Roman"/>
              </a:rPr>
              <a:t>Stakeholders</a:t>
            </a:r>
            <a:endParaRPr sz="2400">
              <a:latin typeface="Times New Roman"/>
              <a:ea typeface="Times New Roman"/>
              <a:cs typeface="Times New Roman"/>
              <a:sym typeface="Times New Roman"/>
            </a:endParaRPr>
          </a:p>
        </p:txBody>
      </p:sp>
      <p:sp>
        <p:nvSpPr>
          <p:cNvPr id="96" name="Google Shape;96;p14"/>
          <p:cNvSpPr txBox="1"/>
          <p:nvPr/>
        </p:nvSpPr>
        <p:spPr>
          <a:xfrm>
            <a:off x="232900" y="985600"/>
            <a:ext cx="3893100" cy="35502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1000"/>
              </a:spcBef>
              <a:spcAft>
                <a:spcPts val="0"/>
              </a:spcAft>
              <a:buClr>
                <a:srgbClr val="FFFFFF"/>
              </a:buClr>
              <a:buSzPts val="1400"/>
              <a:buFont typeface="Times New Roman"/>
              <a:buChar char="●"/>
            </a:pPr>
            <a:r>
              <a:rPr lang="en">
                <a:solidFill>
                  <a:srgbClr val="FFFFFF"/>
                </a:solidFill>
                <a:latin typeface="Times New Roman"/>
                <a:ea typeface="Times New Roman"/>
                <a:cs typeface="Times New Roman"/>
                <a:sym typeface="Times New Roman"/>
              </a:rPr>
              <a:t>Guide and coordinate the actions of health care professionals </a:t>
            </a:r>
            <a:endParaRPr>
              <a:solidFill>
                <a:srgbClr val="FFFFFF"/>
              </a:solidFill>
              <a:latin typeface="Times New Roman"/>
              <a:ea typeface="Times New Roman"/>
              <a:cs typeface="Times New Roman"/>
              <a:sym typeface="Times New Roman"/>
            </a:endParaRPr>
          </a:p>
          <a:p>
            <a:pPr indent="-317500" lvl="0" marL="457200" rtl="0" algn="l">
              <a:spcBef>
                <a:spcPts val="0"/>
              </a:spcBef>
              <a:spcAft>
                <a:spcPts val="0"/>
              </a:spcAft>
              <a:buClr>
                <a:srgbClr val="FFFFFF"/>
              </a:buClr>
              <a:buSzPts val="1400"/>
              <a:buFont typeface="Times New Roman"/>
              <a:buChar char="●"/>
            </a:pPr>
            <a:r>
              <a:rPr lang="en">
                <a:solidFill>
                  <a:srgbClr val="FFFFFF"/>
                </a:solidFill>
                <a:latin typeface="Times New Roman"/>
                <a:ea typeface="Times New Roman"/>
                <a:cs typeface="Times New Roman"/>
                <a:sym typeface="Times New Roman"/>
              </a:rPr>
              <a:t>Tackle the </a:t>
            </a:r>
            <a:r>
              <a:rPr lang="en">
                <a:solidFill>
                  <a:srgbClr val="FFFFFF"/>
                </a:solidFill>
                <a:latin typeface="Times New Roman"/>
                <a:ea typeface="Times New Roman"/>
                <a:cs typeface="Times New Roman"/>
                <a:sym typeface="Times New Roman"/>
              </a:rPr>
              <a:t>constraints</a:t>
            </a:r>
            <a:r>
              <a:rPr lang="en">
                <a:solidFill>
                  <a:srgbClr val="FFFFFF"/>
                </a:solidFill>
                <a:latin typeface="Times New Roman"/>
                <a:ea typeface="Times New Roman"/>
                <a:cs typeface="Times New Roman"/>
                <a:sym typeface="Times New Roman"/>
              </a:rPr>
              <a:t> of limited physical, financial, and human resources.</a:t>
            </a:r>
            <a:endParaRPr>
              <a:solidFill>
                <a:srgbClr val="FFFFFF"/>
              </a:solidFill>
              <a:latin typeface="Times New Roman"/>
              <a:ea typeface="Times New Roman"/>
              <a:cs typeface="Times New Roman"/>
              <a:sym typeface="Times New Roman"/>
            </a:endParaRPr>
          </a:p>
          <a:p>
            <a:pPr indent="-317500" lvl="1" marL="914400" rtl="0" algn="l">
              <a:spcBef>
                <a:spcPts val="0"/>
              </a:spcBef>
              <a:spcAft>
                <a:spcPts val="0"/>
              </a:spcAft>
              <a:buClr>
                <a:srgbClr val="FFFFFF"/>
              </a:buClr>
              <a:buSzPts val="1400"/>
              <a:buFont typeface="Times New Roman"/>
              <a:buChar char="○"/>
            </a:pPr>
            <a:r>
              <a:rPr lang="en">
                <a:solidFill>
                  <a:srgbClr val="FFFFFF"/>
                </a:solidFill>
                <a:latin typeface="Times New Roman"/>
                <a:ea typeface="Times New Roman"/>
                <a:cs typeface="Times New Roman"/>
                <a:sym typeface="Times New Roman"/>
              </a:rPr>
              <a:t>Non-for-profit organization</a:t>
            </a:r>
            <a:endParaRPr>
              <a:solidFill>
                <a:srgbClr val="FFFFFF"/>
              </a:solidFill>
              <a:latin typeface="Times New Roman"/>
              <a:ea typeface="Times New Roman"/>
              <a:cs typeface="Times New Roman"/>
              <a:sym typeface="Times New Roman"/>
            </a:endParaRPr>
          </a:p>
          <a:p>
            <a:pPr indent="-317500" lvl="1" marL="914400" rtl="0" algn="l">
              <a:spcBef>
                <a:spcPts val="0"/>
              </a:spcBef>
              <a:spcAft>
                <a:spcPts val="0"/>
              </a:spcAft>
              <a:buClr>
                <a:srgbClr val="FFFFFF"/>
              </a:buClr>
              <a:buSzPts val="1400"/>
              <a:buFont typeface="Times New Roman"/>
              <a:buChar char="○"/>
            </a:pPr>
            <a:r>
              <a:rPr lang="en">
                <a:solidFill>
                  <a:srgbClr val="FFFFFF"/>
                </a:solidFill>
                <a:latin typeface="Times New Roman"/>
                <a:ea typeface="Times New Roman"/>
                <a:cs typeface="Times New Roman"/>
                <a:sym typeface="Times New Roman"/>
              </a:rPr>
              <a:t>In addition to patient care, the hospital also provides teaching and research programs.  </a:t>
            </a:r>
            <a:endParaRPr>
              <a:solidFill>
                <a:srgbClr val="FFFFFF"/>
              </a:solidFill>
              <a:latin typeface="Times New Roman"/>
              <a:ea typeface="Times New Roman"/>
              <a:cs typeface="Times New Roman"/>
              <a:sym typeface="Times New Roman"/>
            </a:endParaRPr>
          </a:p>
          <a:p>
            <a:pPr indent="-317500" lvl="0" marL="457200" rtl="0" algn="l">
              <a:spcBef>
                <a:spcPts val="0"/>
              </a:spcBef>
              <a:spcAft>
                <a:spcPts val="0"/>
              </a:spcAft>
              <a:buClr>
                <a:srgbClr val="FFFFFF"/>
              </a:buClr>
              <a:buSzPts val="1400"/>
              <a:buFont typeface="Times New Roman"/>
              <a:buChar char="●"/>
            </a:pPr>
            <a:r>
              <a:rPr lang="en">
                <a:solidFill>
                  <a:srgbClr val="FFFFFF"/>
                </a:solidFill>
                <a:latin typeface="Times New Roman"/>
                <a:ea typeface="Times New Roman"/>
                <a:cs typeface="Times New Roman"/>
                <a:sym typeface="Times New Roman"/>
              </a:rPr>
              <a:t>Positive influence on national healthcare system.</a:t>
            </a:r>
            <a:endParaRPr>
              <a:solidFill>
                <a:srgbClr val="FFFFFF"/>
              </a:solidFill>
              <a:latin typeface="Times New Roman"/>
              <a:ea typeface="Times New Roman"/>
              <a:cs typeface="Times New Roman"/>
              <a:sym typeface="Times New Roman"/>
            </a:endParaRPr>
          </a:p>
          <a:p>
            <a:pPr indent="-317500" lvl="0" marL="457200" rtl="0" algn="l">
              <a:spcBef>
                <a:spcPts val="0"/>
              </a:spcBef>
              <a:spcAft>
                <a:spcPts val="0"/>
              </a:spcAft>
              <a:buClr>
                <a:srgbClr val="FFFFFF"/>
              </a:buClr>
              <a:buSzPts val="1400"/>
              <a:buFont typeface="Times New Roman"/>
              <a:buChar char="●"/>
            </a:pPr>
            <a:r>
              <a:rPr lang="en">
                <a:solidFill>
                  <a:srgbClr val="FFFFFF"/>
                </a:solidFill>
                <a:latin typeface="Times New Roman"/>
                <a:ea typeface="Times New Roman"/>
                <a:cs typeface="Times New Roman"/>
                <a:sym typeface="Times New Roman"/>
              </a:rPr>
              <a:t>Provide improved patient outcomes that are sustainable. </a:t>
            </a:r>
            <a:endParaRPr>
              <a:solidFill>
                <a:srgbClr val="FFFFFF"/>
              </a:solidFill>
              <a:latin typeface="Times New Roman"/>
              <a:ea typeface="Times New Roman"/>
              <a:cs typeface="Times New Roman"/>
              <a:sym typeface="Times New Roman"/>
            </a:endParaRPr>
          </a:p>
          <a:p>
            <a:pPr indent="-317500" lvl="0" marL="457200" rtl="0" algn="l">
              <a:spcBef>
                <a:spcPts val="0"/>
              </a:spcBef>
              <a:spcAft>
                <a:spcPts val="0"/>
              </a:spcAft>
              <a:buClr>
                <a:srgbClr val="FFFFFF"/>
              </a:buClr>
              <a:buSzPts val="1400"/>
              <a:buFont typeface="Times New Roman"/>
              <a:buChar char="●"/>
            </a:pPr>
            <a:r>
              <a:rPr lang="en">
                <a:solidFill>
                  <a:srgbClr val="FFFFFF"/>
                </a:solidFill>
                <a:latin typeface="Times New Roman"/>
                <a:ea typeface="Times New Roman"/>
                <a:cs typeface="Times New Roman"/>
                <a:sym typeface="Times New Roman"/>
              </a:rPr>
              <a:t>Facilitate establishment of  a set of easily manageable metrics. </a:t>
            </a:r>
            <a:endParaRPr>
              <a:solidFill>
                <a:srgbClr val="FFFFFF"/>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545400" y="346225"/>
            <a:ext cx="5327700" cy="35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Times New Roman"/>
                <a:ea typeface="Times New Roman"/>
                <a:cs typeface="Times New Roman"/>
                <a:sym typeface="Times New Roman"/>
              </a:rPr>
              <a:t>Strengths of current process</a:t>
            </a:r>
            <a:endParaRPr sz="2400">
              <a:latin typeface="Times New Roman"/>
              <a:ea typeface="Times New Roman"/>
              <a:cs typeface="Times New Roman"/>
              <a:sym typeface="Times New Roman"/>
            </a:endParaRPr>
          </a:p>
        </p:txBody>
      </p:sp>
      <p:sp>
        <p:nvSpPr>
          <p:cNvPr id="102" name="Google Shape;102;p15"/>
          <p:cNvSpPr txBox="1"/>
          <p:nvPr>
            <p:ph idx="1" type="body"/>
          </p:nvPr>
        </p:nvSpPr>
        <p:spPr>
          <a:xfrm>
            <a:off x="545400" y="1078925"/>
            <a:ext cx="4362600" cy="3486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Strong understanding of core processes</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Organized hierarchical structure</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Experienced and well-trained medical care staffs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Daily check-up of patients from doctors/hospital staff</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Registers/log books that store and organize information about capacity, patient’s information, and patient’s medications</a:t>
            </a:r>
            <a:endParaRPr sz="1600">
              <a:latin typeface="Times New Roman"/>
              <a:ea typeface="Times New Roman"/>
              <a:cs typeface="Times New Roman"/>
              <a:sym typeface="Times New Roman"/>
            </a:endParaRPr>
          </a:p>
        </p:txBody>
      </p:sp>
      <p:pic>
        <p:nvPicPr>
          <p:cNvPr id="103" name="Google Shape;103;p15"/>
          <p:cNvPicPr preferRelativeResize="0"/>
          <p:nvPr/>
        </p:nvPicPr>
        <p:blipFill>
          <a:blip r:embed="rId3">
            <a:alphaModFix/>
          </a:blip>
          <a:stretch>
            <a:fillRect/>
          </a:stretch>
        </p:blipFill>
        <p:spPr>
          <a:xfrm>
            <a:off x="5770500" y="1078925"/>
            <a:ext cx="2778075" cy="1852050"/>
          </a:xfrm>
          <a:prstGeom prst="rect">
            <a:avLst/>
          </a:prstGeom>
          <a:noFill/>
          <a:ln>
            <a:noFill/>
          </a:ln>
        </p:spPr>
      </p:pic>
      <p:sp>
        <p:nvSpPr>
          <p:cNvPr id="104" name="Google Shape;104;p15"/>
          <p:cNvSpPr txBox="1"/>
          <p:nvPr/>
        </p:nvSpPr>
        <p:spPr>
          <a:xfrm>
            <a:off x="6081988" y="2881125"/>
            <a:ext cx="2329500" cy="27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Times New Roman"/>
                <a:ea typeface="Times New Roman"/>
                <a:cs typeface="Times New Roman"/>
                <a:sym typeface="Times New Roman"/>
              </a:rPr>
              <a:t>Doctor checking patient’s condition</a:t>
            </a:r>
            <a:endParaRPr sz="10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1049550" y="217200"/>
            <a:ext cx="7044900" cy="51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Times New Roman"/>
                <a:ea typeface="Times New Roman"/>
                <a:cs typeface="Times New Roman"/>
                <a:sym typeface="Times New Roman"/>
              </a:rPr>
              <a:t>Weaknesses of Current Processes (Overall)</a:t>
            </a:r>
            <a:endParaRPr sz="2400">
              <a:latin typeface="Times New Roman"/>
              <a:ea typeface="Times New Roman"/>
              <a:cs typeface="Times New Roman"/>
              <a:sym typeface="Times New Roman"/>
            </a:endParaRPr>
          </a:p>
        </p:txBody>
      </p:sp>
      <p:sp>
        <p:nvSpPr>
          <p:cNvPr id="110" name="Google Shape;110;p16"/>
          <p:cNvSpPr txBox="1"/>
          <p:nvPr>
            <p:ph idx="1" type="body"/>
          </p:nvPr>
        </p:nvSpPr>
        <p:spPr>
          <a:xfrm>
            <a:off x="311700" y="884150"/>
            <a:ext cx="6228600" cy="3681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Patients have to self identify. Patient to find out when the doctor is available to treat them, and they have to be able to navigate the different departments within the hospital on their own.</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Patient errors due to severe shortage of staff, especially with those patients who see multiple doctors or have multiple diseases</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Complex patient care chain with disorganized structure</a:t>
            </a:r>
            <a:endParaRPr sz="1300">
              <a:latin typeface="Times New Roman"/>
              <a:ea typeface="Times New Roman"/>
              <a:cs typeface="Times New Roman"/>
              <a:sym typeface="Times New Roman"/>
            </a:endParaRPr>
          </a:p>
          <a:p>
            <a:pPr indent="-311150" lvl="1" marL="9144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3 main types of variants: in house patients, outdoor patient, and clients</a:t>
            </a:r>
            <a:endParaRPr sz="1300">
              <a:latin typeface="Times New Roman"/>
              <a:ea typeface="Times New Roman"/>
              <a:cs typeface="Times New Roman"/>
              <a:sym typeface="Times New Roman"/>
            </a:endParaRPr>
          </a:p>
          <a:p>
            <a:pPr indent="-311150" lvl="1" marL="9144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2 types of patients:</a:t>
            </a:r>
            <a:endParaRPr sz="1300">
              <a:latin typeface="Times New Roman"/>
              <a:ea typeface="Times New Roman"/>
              <a:cs typeface="Times New Roman"/>
              <a:sym typeface="Times New Roman"/>
            </a:endParaRPr>
          </a:p>
          <a:p>
            <a:pPr indent="-311150" lvl="2" marL="13716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First time patients who are always directed to OPD</a:t>
            </a:r>
            <a:endParaRPr sz="1300">
              <a:latin typeface="Times New Roman"/>
              <a:ea typeface="Times New Roman"/>
              <a:cs typeface="Times New Roman"/>
              <a:sym typeface="Times New Roman"/>
            </a:endParaRPr>
          </a:p>
          <a:p>
            <a:pPr indent="-311150" lvl="2" marL="13716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Repeat patients who can either be directed to OPD or clinics</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Records maintained manually (ex: logbook of patient’s details, physical books of patient’s conditions, records prescription forms)</a:t>
            </a:r>
            <a:endParaRPr sz="1300">
              <a:latin typeface="Times New Roman"/>
              <a:ea typeface="Times New Roman"/>
              <a:cs typeface="Times New Roman"/>
              <a:sym typeface="Times New Roman"/>
            </a:endParaRPr>
          </a:p>
          <a:p>
            <a:pPr indent="-311150" lvl="1" marL="9144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With the plethora of registries that each nurse and doctor have to keep recording, it can be inefficient.</a:t>
            </a:r>
            <a:endParaRPr sz="1300">
              <a:latin typeface="Times New Roman"/>
              <a:ea typeface="Times New Roman"/>
              <a:cs typeface="Times New Roman"/>
              <a:sym typeface="Times New Roman"/>
            </a:endParaRPr>
          </a:p>
          <a:p>
            <a:pPr indent="0" lvl="0" marL="457200" rtl="0" algn="l">
              <a:spcBef>
                <a:spcPts val="1600"/>
              </a:spcBef>
              <a:spcAft>
                <a:spcPts val="1600"/>
              </a:spcAft>
              <a:buNone/>
            </a:pPr>
            <a:r>
              <a:t/>
            </a:r>
            <a:endParaRPr sz="1300">
              <a:latin typeface="Times New Roman"/>
              <a:ea typeface="Times New Roman"/>
              <a:cs typeface="Times New Roman"/>
              <a:sym typeface="Times New Roman"/>
            </a:endParaRPr>
          </a:p>
        </p:txBody>
      </p:sp>
      <p:pic>
        <p:nvPicPr>
          <p:cNvPr id="111" name="Google Shape;111;p16"/>
          <p:cNvPicPr preferRelativeResize="0"/>
          <p:nvPr/>
        </p:nvPicPr>
        <p:blipFill>
          <a:blip r:embed="rId3">
            <a:alphaModFix/>
          </a:blip>
          <a:stretch>
            <a:fillRect/>
          </a:stretch>
        </p:blipFill>
        <p:spPr>
          <a:xfrm>
            <a:off x="6717575" y="1072475"/>
            <a:ext cx="2025652" cy="1499275"/>
          </a:xfrm>
          <a:prstGeom prst="rect">
            <a:avLst/>
          </a:prstGeom>
          <a:noFill/>
          <a:ln>
            <a:noFill/>
          </a:ln>
        </p:spPr>
      </p:pic>
      <p:sp>
        <p:nvSpPr>
          <p:cNvPr id="112" name="Google Shape;112;p16"/>
          <p:cNvSpPr txBox="1"/>
          <p:nvPr/>
        </p:nvSpPr>
        <p:spPr>
          <a:xfrm>
            <a:off x="7323200" y="2568800"/>
            <a:ext cx="1083900" cy="31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Times New Roman"/>
                <a:ea typeface="Times New Roman"/>
                <a:cs typeface="Times New Roman"/>
                <a:sym typeface="Times New Roman"/>
              </a:rPr>
              <a:t>Logbooks</a:t>
            </a:r>
            <a:endParaRPr sz="10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7"/>
          <p:cNvSpPr txBox="1"/>
          <p:nvPr>
            <p:ph type="title"/>
          </p:nvPr>
        </p:nvSpPr>
        <p:spPr>
          <a:xfrm>
            <a:off x="311700" y="2569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Times New Roman"/>
                <a:ea typeface="Times New Roman"/>
                <a:cs typeface="Times New Roman"/>
                <a:sym typeface="Times New Roman"/>
              </a:rPr>
              <a:t>Friction Points/Weaknesses of In-House Treatment Process</a:t>
            </a:r>
            <a:endParaRPr sz="2400">
              <a:latin typeface="Times New Roman"/>
              <a:ea typeface="Times New Roman"/>
              <a:cs typeface="Times New Roman"/>
              <a:sym typeface="Times New Roman"/>
            </a:endParaRPr>
          </a:p>
        </p:txBody>
      </p:sp>
      <p:sp>
        <p:nvSpPr>
          <p:cNvPr id="118" name="Google Shape;118;p17"/>
          <p:cNvSpPr txBox="1"/>
          <p:nvPr>
            <p:ph idx="1" type="body"/>
          </p:nvPr>
        </p:nvSpPr>
        <p:spPr>
          <a:xfrm>
            <a:off x="260675" y="921300"/>
            <a:ext cx="6115800" cy="3711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Referring doctor informally checks for capacity of ward to send the patient to in house treatment </a:t>
            </a:r>
            <a:endParaRPr sz="1400">
              <a:latin typeface="Times New Roman"/>
              <a:ea typeface="Times New Roman"/>
              <a:cs typeface="Times New Roman"/>
              <a:sym typeface="Times New Roman"/>
            </a:endParaRPr>
          </a:p>
          <a:p>
            <a:pPr indent="-317500" lvl="1" marL="914400" rtl="0" algn="l">
              <a:spcBef>
                <a:spcPts val="0"/>
              </a:spcBef>
              <a:spcAft>
                <a:spcPts val="0"/>
              </a:spcAft>
              <a:buSzPts val="1400"/>
              <a:buFont typeface="Times New Roman"/>
              <a:buChar char="○"/>
            </a:pPr>
            <a:r>
              <a:rPr lang="en">
                <a:latin typeface="Times New Roman"/>
                <a:ea typeface="Times New Roman"/>
                <a:cs typeface="Times New Roman"/>
                <a:sym typeface="Times New Roman"/>
              </a:rPr>
              <a:t>Redundant step because after patient goes to RMO office, RMO staff has confirm capacity again</a:t>
            </a:r>
            <a:endParaRPr>
              <a:latin typeface="Times New Roman"/>
              <a:ea typeface="Times New Roman"/>
              <a:cs typeface="Times New Roman"/>
              <a:sym typeface="Times New Roman"/>
            </a:endParaRPr>
          </a:p>
          <a:p>
            <a:pPr indent="-317500" lvl="2" marL="1371600" rtl="0" algn="l">
              <a:spcBef>
                <a:spcPts val="0"/>
              </a:spcBef>
              <a:spcAft>
                <a:spcPts val="0"/>
              </a:spcAft>
              <a:buSzPts val="1400"/>
              <a:buFont typeface="Times New Roman"/>
              <a:buChar char="■"/>
            </a:pPr>
            <a:r>
              <a:rPr lang="en">
                <a:latin typeface="Times New Roman"/>
                <a:ea typeface="Times New Roman"/>
                <a:cs typeface="Times New Roman"/>
                <a:sym typeface="Times New Roman"/>
              </a:rPr>
              <a:t>If capacity is full, patient is turned away and must choose to go to another hospital or return another time</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Patient must bring their registration document every single time they visit the hospital after their first visit if they are turned away initially is redundant and inefficient.</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If patient decides to purchase medication, they have to go to IDD and request medication. However, there is a chance that IDD does not have the medication.</a:t>
            </a:r>
            <a:endParaRPr sz="1400">
              <a:latin typeface="Times New Roman"/>
              <a:ea typeface="Times New Roman"/>
              <a:cs typeface="Times New Roman"/>
              <a:sym typeface="Times New Roman"/>
            </a:endParaRPr>
          </a:p>
          <a:p>
            <a:pPr indent="-317500" lvl="1" marL="914400" rtl="0" algn="l">
              <a:spcBef>
                <a:spcPts val="0"/>
              </a:spcBef>
              <a:spcAft>
                <a:spcPts val="0"/>
              </a:spcAft>
              <a:buSzPts val="1400"/>
              <a:buFont typeface="Times New Roman"/>
              <a:buChar char="○"/>
            </a:pPr>
            <a:r>
              <a:rPr lang="en">
                <a:latin typeface="Times New Roman"/>
                <a:ea typeface="Times New Roman"/>
                <a:cs typeface="Times New Roman"/>
                <a:sym typeface="Times New Roman"/>
              </a:rPr>
              <a:t>If there is a way for the patient to know before going to IDD if the medication is available, this process will be more efficient.</a:t>
            </a:r>
            <a:endParaRPr sz="1400">
              <a:latin typeface="Times New Roman"/>
              <a:ea typeface="Times New Roman"/>
              <a:cs typeface="Times New Roman"/>
              <a:sym typeface="Times New Roman"/>
            </a:endParaRPr>
          </a:p>
        </p:txBody>
      </p:sp>
      <p:pic>
        <p:nvPicPr>
          <p:cNvPr id="119" name="Google Shape;119;p17"/>
          <p:cNvPicPr preferRelativeResize="0"/>
          <p:nvPr/>
        </p:nvPicPr>
        <p:blipFill>
          <a:blip r:embed="rId3">
            <a:alphaModFix/>
          </a:blip>
          <a:stretch>
            <a:fillRect/>
          </a:stretch>
        </p:blipFill>
        <p:spPr>
          <a:xfrm>
            <a:off x="6928300" y="1074750"/>
            <a:ext cx="1993175" cy="1347500"/>
          </a:xfrm>
          <a:prstGeom prst="rect">
            <a:avLst/>
          </a:prstGeom>
          <a:noFill/>
          <a:ln>
            <a:noFill/>
          </a:ln>
        </p:spPr>
      </p:pic>
      <p:sp>
        <p:nvSpPr>
          <p:cNvPr id="120" name="Google Shape;120;p17"/>
          <p:cNvSpPr txBox="1"/>
          <p:nvPr/>
        </p:nvSpPr>
        <p:spPr>
          <a:xfrm>
            <a:off x="7426575" y="2357900"/>
            <a:ext cx="1179900" cy="27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Times New Roman"/>
                <a:ea typeface="Times New Roman"/>
                <a:cs typeface="Times New Roman"/>
                <a:sym typeface="Times New Roman"/>
              </a:rPr>
              <a:t>Long wait lines</a:t>
            </a:r>
            <a:endParaRPr sz="10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